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9" r:id="rId2"/>
    <p:sldId id="258" r:id="rId3"/>
    <p:sldId id="361" r:id="rId4"/>
    <p:sldId id="362" r:id="rId5"/>
    <p:sldId id="364" r:id="rId6"/>
    <p:sldId id="264" r:id="rId7"/>
    <p:sldId id="284" r:id="rId8"/>
    <p:sldId id="260" r:id="rId9"/>
    <p:sldId id="365" r:id="rId10"/>
    <p:sldId id="366" r:id="rId11"/>
    <p:sldId id="367" r:id="rId12"/>
    <p:sldId id="368" r:id="rId13"/>
    <p:sldId id="369" r:id="rId14"/>
    <p:sldId id="357" r:id="rId15"/>
    <p:sldId id="370" r:id="rId16"/>
    <p:sldId id="371" r:id="rId17"/>
    <p:sldId id="372" r:id="rId18"/>
    <p:sldId id="373" r:id="rId19"/>
    <p:sldId id="3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c" initials="s" lastIdx="6" clrIdx="0">
    <p:extLst>
      <p:ext uri="{19B8F6BF-5375-455C-9EA6-DF929625EA0E}">
        <p15:presenceInfo xmlns:p15="http://schemas.microsoft.com/office/powerpoint/2012/main" userId="snc" providerId="None"/>
      </p:ext>
    </p:extLst>
  </p:cmAuthor>
  <p:cmAuthor id="2" name="Mosarraf Hossain" initials="MH" lastIdx="1" clrIdx="1">
    <p:extLst>
      <p:ext uri="{19B8F6BF-5375-455C-9EA6-DF929625EA0E}">
        <p15:presenceInfo xmlns:p15="http://schemas.microsoft.com/office/powerpoint/2012/main" userId="029c0585b73bf0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77A"/>
    <a:srgbClr val="EB8E73"/>
    <a:srgbClr val="FFFFFF"/>
    <a:srgbClr val="5C5D60"/>
    <a:srgbClr val="D8EEF0"/>
    <a:srgbClr val="E1F1F3"/>
    <a:srgbClr val="F2F2F2"/>
    <a:srgbClr val="D6EEF0"/>
    <a:srgbClr val="E9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3" autoAdjust="0"/>
    <p:restoredTop sz="95574"/>
  </p:normalViewPr>
  <p:slideViewPr>
    <p:cSldViewPr snapToGrid="0" snapToObjects="1">
      <p:cViewPr>
        <p:scale>
          <a:sx n="60" d="100"/>
          <a:sy n="60" d="100"/>
        </p:scale>
        <p:origin x="1216" y="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5867E-138D-D54E-A1DF-381801E28A98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87C73-4835-D646-B804-0ADF86D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87C73-4835-D646-B804-0ADF86D19C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463DA9-97CD-4DA9-AF63-751D5C9A5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6050" y="1340769"/>
            <a:ext cx="7213600" cy="417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2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23792" y="842020"/>
            <a:ext cx="3744416" cy="51777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0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66E40F-C97F-4CE7-A959-5D2078CF2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050" y="4833938"/>
            <a:ext cx="922338" cy="1403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8C4EA4-6C9E-4B31-9FC2-499651258D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02063" y="4833938"/>
            <a:ext cx="1628775" cy="1403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491F8A-32B0-4F44-B67C-B03FC8B543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24663" y="5516563"/>
            <a:ext cx="1628775" cy="720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5439" y="2124210"/>
            <a:ext cx="2002512" cy="40915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0EAC2-EE03-4448-94AD-7D4B51F89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625" y="2492375"/>
            <a:ext cx="2066925" cy="2808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4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9B655-F102-4A29-9330-1FB4E7463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6D7E2F-9C27-413C-8CD1-DA0B76CC6A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3100" y="1700213"/>
            <a:ext cx="2816225" cy="5157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68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12A65-A6A3-44CD-B66C-6BC25299D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4075" y="1762125"/>
            <a:ext cx="3971925" cy="17383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85A439-075F-4BB3-B791-F7BCEA90B1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90913"/>
            <a:ext cx="3971925" cy="1738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88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71713" y="1935956"/>
            <a:ext cx="2255887" cy="4074728"/>
          </a:xfrm>
          <a:prstGeom prst="round2SameRect">
            <a:avLst>
              <a:gd name="adj1" fmla="val 7237"/>
              <a:gd name="adj2" fmla="val 0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4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31F669-DF24-4293-944D-55620AFEB1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0" y="2841625"/>
            <a:ext cx="3652838" cy="228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60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C68AF7-FD78-4EE7-8C3E-202B5956DE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9676" y="2539999"/>
            <a:ext cx="4156074" cy="311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4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901C788-635A-4622-851B-C3F44B4BAE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6050" y="1340769"/>
            <a:ext cx="7213600" cy="417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98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DA4EEB-5666-4AC9-B5E7-6FA00D128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0" y="2636838"/>
            <a:ext cx="2690813" cy="2663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13D22F-7C85-41DC-858A-ACFAD30954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8313" y="2636838"/>
            <a:ext cx="2689225" cy="2663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95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5E032D-4419-417F-9507-50043684E6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1313" y="3429000"/>
            <a:ext cx="1296987" cy="1295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4E6E9F-3B48-491D-9AF0-D9A22F40BB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8300" y="2133600"/>
            <a:ext cx="1295400" cy="1295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3B56A4-CD84-4BBD-B5CF-3160DB23F2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3700" y="2133600"/>
            <a:ext cx="1296988" cy="1295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3B504B-B63A-4DC4-AB49-A69186ED48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8300" y="3429000"/>
            <a:ext cx="1295400" cy="1295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2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B9F2EF-1FA8-44E6-8681-4227344DF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6174" y="2296952"/>
            <a:ext cx="3393876" cy="3681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2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DC00AA-D791-4240-A9C5-2C77D04EC8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3888" y="1270000"/>
            <a:ext cx="2451100" cy="2451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ED28F5-46AC-4358-B73A-4B693CC2F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4225" y="3721100"/>
            <a:ext cx="2451100" cy="2451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5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C04DE3-526B-4A7B-9B22-B56F66609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59904" y="704850"/>
            <a:ext cx="3736096" cy="54470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74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A0D683-1F75-4C0D-9CDC-C609B3B2A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42558" y="2275410"/>
            <a:ext cx="3549442" cy="31683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4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6D1495-1777-4CD3-A78A-59FFEF8F6C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416" y="2106037"/>
            <a:ext cx="3313113" cy="39153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B4198E-58A6-4207-98BB-999A9D436A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2682875"/>
            <a:ext cx="7005638" cy="417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88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205E44-77BC-440E-B211-6E796A6003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788" y="2206625"/>
            <a:ext cx="3767231" cy="32178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51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F7F19-22A9-4C88-9D57-8642E6EB4F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213" y="2352675"/>
            <a:ext cx="1873250" cy="1871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39E1FF-DF47-4C81-A982-62FB731E25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2075" y="2352675"/>
            <a:ext cx="1871663" cy="1871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0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A35348-1BEA-4D60-A8F0-9BB5A0967A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5688" y="620688"/>
            <a:ext cx="4104208" cy="56166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09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3A13F-9557-4978-B273-671CF3DD68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40569" y="3547004"/>
            <a:ext cx="2376264" cy="3310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AC2789-ED2B-45BF-A83F-64228968F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19600" y="0"/>
            <a:ext cx="1885950" cy="2971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81C41B3-4E4B-4C46-87FE-2B45283EE8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0625" y="5076825"/>
            <a:ext cx="2606675" cy="178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3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4C6DF-AF91-4F7A-A823-F4CE7C67CD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9738" y="855663"/>
            <a:ext cx="2697162" cy="3168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E247B5-41AE-482F-A974-3B8F0CEB87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16900" y="2865438"/>
            <a:ext cx="2697163" cy="3168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2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2320351-96FE-4782-A994-50CB4C89D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088" y="2516188"/>
            <a:ext cx="4230687" cy="2592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7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C295AA-AFA1-4437-B442-72D172C28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7725" y="4365625"/>
            <a:ext cx="10496550" cy="2492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37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E0FBE4-AB41-42D5-A358-D13C9D1F6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1983" y="2781300"/>
            <a:ext cx="2233613" cy="31480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0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39B2BDE-EBE2-45B5-8FAD-A40CFB2862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4488" y="1649413"/>
            <a:ext cx="4227512" cy="5208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67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CCAC1E-2878-4F25-967A-6AFE8C053C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8038" y="2276475"/>
            <a:ext cx="2881312" cy="3240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D9C21D-E790-4CFC-8FA0-503C1220F9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9963" y="2276475"/>
            <a:ext cx="4872037" cy="3240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99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096CA8-DCA1-4031-A8E6-33DC25B357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788" y="0"/>
            <a:ext cx="5256212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ED9FB4-8FD9-46E4-A175-5B65B6F69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04288" y="2492375"/>
            <a:ext cx="2132012" cy="3554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88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1E6663-3F52-47E0-B8D7-A9ADDDA4A1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9375" y="0"/>
            <a:ext cx="2808288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3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94D40D4-4125-4433-A525-8F84991740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66263" y="1851025"/>
            <a:ext cx="1082675" cy="108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F8ABC9E-7286-466C-9062-17EE8AFB99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66263" y="3318499"/>
            <a:ext cx="1082675" cy="10826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3969927-D482-4594-B855-1EDA8B15F9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66263" y="4785973"/>
            <a:ext cx="1082675" cy="10826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4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15975" y="2234263"/>
            <a:ext cx="3524641" cy="37578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6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3F453-9F8E-4ACF-A155-A9F66A88D1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0738" y="2149475"/>
            <a:ext cx="1939925" cy="3313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1E9E89-89FC-498F-9E21-74C4924D69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60663" y="2149475"/>
            <a:ext cx="1941512" cy="3313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C966AA6-1943-4A49-8AF3-B1438D12BC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02175" y="2149475"/>
            <a:ext cx="1939925" cy="3313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9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580FCE-91C0-4F8C-B841-6F0A57C2FA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8350" y="3835400"/>
            <a:ext cx="5030788" cy="302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3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EC9AF8-2F18-4704-B427-A57E4A27C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500" y="2143125"/>
            <a:ext cx="2095500" cy="1655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9511D4-E572-4ECE-BE03-A2F4898CC3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6138" y="2143125"/>
            <a:ext cx="2097087" cy="1655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ABE334-5A5C-408C-8632-E904825E47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3775" y="2143125"/>
            <a:ext cx="2095500" cy="1655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8DCE40-BC50-476C-88F9-CB75D62647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59825" y="2143125"/>
            <a:ext cx="2097088" cy="1655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83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B17ECF-4949-40E9-889D-3130FAC7D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8633" y="3344863"/>
            <a:ext cx="807230" cy="80716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BCBFE4D-7EF4-4329-A85D-892C784311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3436" y="3344863"/>
            <a:ext cx="807230" cy="80716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3BD7A77-63BE-4575-B9AA-E231023E05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58243" y="3344863"/>
            <a:ext cx="807230" cy="80716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24CE0C-A5D6-4DED-8207-FFA9E15A89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97200"/>
            <a:ext cx="5159375" cy="38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F7D288-1146-4854-8C83-C00232A93D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3743325" cy="4365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BCF4E8-4AB6-4308-BC15-B90C0B8692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2625" y="4581525"/>
            <a:ext cx="3743895" cy="2276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096146-7451-4181-A88C-46E72C1FDF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04288" y="0"/>
            <a:ext cx="3287712" cy="343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8D0F49-540D-4A43-B81B-D380829159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04288" y="3425825"/>
            <a:ext cx="3287712" cy="343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9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6B004F-86CD-480F-9A5F-83B14DAC27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2625" y="620713"/>
            <a:ext cx="5159375" cy="5616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D5FE4B-6DB7-453A-B6D4-20AB4927D4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2900" y="1204913"/>
            <a:ext cx="2843213" cy="4867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5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90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  <p:sldLayoutId id="2147483672" r:id="rId23"/>
    <p:sldLayoutId id="2147483673" r:id="rId24"/>
    <p:sldLayoutId id="2147483674" r:id="rId25"/>
    <p:sldLayoutId id="2147483676" r:id="rId26"/>
    <p:sldLayoutId id="2147483677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5" r:id="rId33"/>
    <p:sldLayoutId id="2147483686" r:id="rId34"/>
    <p:sldLayoutId id="2147483687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3.emf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peaking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0CF4ED04-6FE4-430B-B75D-56045DC3E8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6"/>
          <a:stretch/>
        </p:blipFill>
        <p:spPr>
          <a:xfrm>
            <a:off x="0" y="0"/>
            <a:ext cx="12191999" cy="57204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969DAB-E480-554E-B3C0-CD244F2A2075}"/>
              </a:ext>
            </a:extLst>
          </p:cNvPr>
          <p:cNvSpPr/>
          <p:nvPr/>
        </p:nvSpPr>
        <p:spPr>
          <a:xfrm>
            <a:off x="1" y="-10982"/>
            <a:ext cx="12191999" cy="574245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AA1CD6-7AE4-4342-BCA8-4B4A51400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545" y="2738609"/>
            <a:ext cx="3522786" cy="35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5C71A-1697-DF46-AF58-91BED21CEC80}"/>
              </a:ext>
            </a:extLst>
          </p:cNvPr>
          <p:cNvSpPr txBox="1"/>
          <p:nvPr/>
        </p:nvSpPr>
        <p:spPr>
          <a:xfrm>
            <a:off x="2317288" y="1424248"/>
            <a:ext cx="9091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300" dirty="0">
                <a:solidFill>
                  <a:schemeClr val="bg1"/>
                </a:solidFill>
                <a:latin typeface="Monopolix" panose="02000506000000020003" pitchFamily="2" charset="0"/>
              </a:rPr>
              <a:t>STARTUP SCALING </a:t>
            </a:r>
          </a:p>
          <a:p>
            <a:pPr algn="ctr"/>
            <a:r>
              <a:rPr lang="en-US" sz="5400" spc="300" dirty="0">
                <a:solidFill>
                  <a:schemeClr val="bg1"/>
                </a:solidFill>
                <a:latin typeface="Monopolix" panose="02000506000000020003" pitchFamily="2" charset="0"/>
              </a:rPr>
              <a:t>BOOTCAMP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964B6-6A87-4334-9434-8A21D249EF81}"/>
              </a:ext>
            </a:extLst>
          </p:cNvPr>
          <p:cNvSpPr txBox="1"/>
          <p:nvPr/>
        </p:nvSpPr>
        <p:spPr>
          <a:xfrm>
            <a:off x="3262463" y="3316726"/>
            <a:ext cx="6339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Acumin Variable Concept Light"/>
              </a:rPr>
              <a:t>WITH TAREK EL GAMMAL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26C1F-6DD6-498E-8AE2-FA377C4BD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76" y="6077168"/>
            <a:ext cx="2273486" cy="533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F5075-C9BD-47E6-B42A-E2E55605EC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5819067"/>
            <a:ext cx="2391508" cy="986203"/>
          </a:xfrm>
          <a:prstGeom prst="rect">
            <a:avLst/>
          </a:prstGeom>
        </p:spPr>
      </p:pic>
      <p:pic>
        <p:nvPicPr>
          <p:cNvPr id="5" name="Graphic 4" descr="Rocket outline">
            <a:extLst>
              <a:ext uri="{FF2B5EF4-FFF2-40B4-BE49-F238E27FC236}">
                <a16:creationId xmlns:a16="http://schemas.microsoft.com/office/drawing/2014/main" id="{AE7E0130-330D-43CF-A19E-B2F080BAAA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4290" y="2413279"/>
            <a:ext cx="776277" cy="7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4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BA94A7-B7E1-4D3B-B40F-F0B8A58A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388" y="1272165"/>
            <a:ext cx="1977344" cy="2213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129DD3-7A3C-534F-90A2-4A310776571C}"/>
              </a:ext>
            </a:extLst>
          </p:cNvPr>
          <p:cNvSpPr txBox="1"/>
          <p:nvPr/>
        </p:nvSpPr>
        <p:spPr>
          <a:xfrm>
            <a:off x="11353068" y="401243"/>
            <a:ext cx="41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8FC6F9-8B78-6648-BF86-E7EB2247EA35}"/>
              </a:ext>
            </a:extLst>
          </p:cNvPr>
          <p:cNvSpPr txBox="1"/>
          <p:nvPr/>
        </p:nvSpPr>
        <p:spPr>
          <a:xfrm>
            <a:off x="917430" y="774957"/>
            <a:ext cx="770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171717"/>
                </a:solidFill>
                <a:latin typeface="Acumin Variable Concept Semibold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WHAT YOU WILL LEARN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cumin Variable Concept Light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72CD7-A359-6444-B9BD-E761D9C852D9}"/>
              </a:ext>
            </a:extLst>
          </p:cNvPr>
          <p:cNvSpPr txBox="1"/>
          <p:nvPr/>
        </p:nvSpPr>
        <p:spPr>
          <a:xfrm>
            <a:off x="917430" y="1828566"/>
            <a:ext cx="94884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trength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assion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M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arket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ndustry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, and audience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osition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 yourself as the go to brand in your industry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Assess your business foundation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reate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 a scalable strategy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uild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 a financial model 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Build your dashboard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Automate and digitize your business</a:t>
            </a:r>
            <a:endParaRPr lang="en-US" sz="2800" dirty="0">
              <a:solidFill>
                <a:prstClr val="black"/>
              </a:solidFill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Build the right team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Create traction, retention, and scale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Fundraise and attract investors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666140DF-5859-4051-9CC7-7C6B8A774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712" y="5892819"/>
            <a:ext cx="2100674" cy="8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2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6896CA-7CDC-47BF-BB88-8DF35DA6D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66" y="1370314"/>
            <a:ext cx="1221204" cy="2213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8FC6F9-8B78-6648-BF86-E7EB2247EA35}"/>
              </a:ext>
            </a:extLst>
          </p:cNvPr>
          <p:cNvSpPr txBox="1"/>
          <p:nvPr/>
        </p:nvSpPr>
        <p:spPr>
          <a:xfrm>
            <a:off x="1066899" y="862233"/>
            <a:ext cx="770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171717"/>
                </a:solidFill>
                <a:latin typeface="Acumin Variable Concept Semibold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WHAT YOU WILL GET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cumin Variable Concept Light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72CD7-A359-6444-B9BD-E761D9C852D9}"/>
              </a:ext>
            </a:extLst>
          </p:cNvPr>
          <p:cNvSpPr txBox="1"/>
          <p:nvPr/>
        </p:nvSpPr>
        <p:spPr>
          <a:xfrm>
            <a:off x="1119651" y="1869161"/>
            <a:ext cx="94884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 x 1 - 2 hour training sessions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1 year access to</a:t>
            </a: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 weekly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Q&amp;A sessions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Step by step instructions to follow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Business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templates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All course videos and material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Startup scaling bootcamp community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Accountability partner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Lifetime access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Do </a:t>
            </a:r>
            <a:r>
              <a:rPr lang="en-US" sz="2800" dirty="0">
                <a:solidFill>
                  <a:srgbClr val="EB8E73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NOT</a:t>
            </a: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 share content or access with anyone outside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A543A-CF1C-45B7-A2C1-2D5043DC72D1}"/>
              </a:ext>
            </a:extLst>
          </p:cNvPr>
          <p:cNvSpPr txBox="1"/>
          <p:nvPr/>
        </p:nvSpPr>
        <p:spPr>
          <a:xfrm>
            <a:off x="11353068" y="401243"/>
            <a:ext cx="41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FE17F838-4B7F-4726-BB6C-103F397B2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712" y="5892819"/>
            <a:ext cx="2100674" cy="8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6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663B62-4EBB-4AA4-802D-BAE1FA96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7" y="1409208"/>
            <a:ext cx="3982917" cy="2213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8FC6F9-8B78-6648-BF86-E7EB2247EA35}"/>
              </a:ext>
            </a:extLst>
          </p:cNvPr>
          <p:cNvSpPr txBox="1"/>
          <p:nvPr/>
        </p:nvSpPr>
        <p:spPr>
          <a:xfrm>
            <a:off x="1280944" y="918438"/>
            <a:ext cx="770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cumin Variable Concept Semibold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YOUR COMMITMENT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cumin Variable Concept Light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72CD7-A359-6444-B9BD-E761D9C852D9}"/>
              </a:ext>
            </a:extLst>
          </p:cNvPr>
          <p:cNvSpPr txBox="1"/>
          <p:nvPr/>
        </p:nvSpPr>
        <p:spPr>
          <a:xfrm>
            <a:off x="1277914" y="2008156"/>
            <a:ext cx="94884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Do your daily mindset routine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Attend / watch all weekly sessions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Follow all requested steps on weekly basis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Attend all Q&amp;A sessions during the program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Use suggested templates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Have a weekly call with your accountability partner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Set your 12 months goal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Come to Q&amp;A if you face any difficulties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01F75-B491-433A-83A9-61FF80ACAAD5}"/>
              </a:ext>
            </a:extLst>
          </p:cNvPr>
          <p:cNvSpPr txBox="1"/>
          <p:nvPr/>
        </p:nvSpPr>
        <p:spPr>
          <a:xfrm>
            <a:off x="11353068" y="401243"/>
            <a:ext cx="41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41F79518-601B-4781-BC2B-C54A79F39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712" y="5892819"/>
            <a:ext cx="2100674" cy="8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9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231BA5-0ED7-CF48-A96C-9254BA5671E2}"/>
              </a:ext>
            </a:extLst>
          </p:cNvPr>
          <p:cNvSpPr/>
          <p:nvPr/>
        </p:nvSpPr>
        <p:spPr>
          <a:xfrm>
            <a:off x="-88540" y="0"/>
            <a:ext cx="1228054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1C174-D2CB-D642-9358-B540AEF6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0000">
            <a:off x="3253628" y="609539"/>
            <a:ext cx="5312914" cy="5484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58F3E8-1832-3949-AF4D-6C04E58E6CDD}"/>
              </a:ext>
            </a:extLst>
          </p:cNvPr>
          <p:cNvSpPr txBox="1"/>
          <p:nvPr/>
        </p:nvSpPr>
        <p:spPr>
          <a:xfrm>
            <a:off x="3989215" y="2583132"/>
            <a:ext cx="3933063" cy="167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B8E73"/>
                </a:solidFill>
                <a:effectLst/>
                <a:uLnTx/>
                <a:uFillTx/>
                <a:latin typeface="Monopolix" panose="02000506000000020003" pitchFamily="2" charset="0"/>
                <a:ea typeface="NanumMyeongjo" panose="02020603020101020101" pitchFamily="18" charset="-127"/>
                <a:cs typeface="Hind Madurai Medium" panose="02000000000000000000" pitchFamily="2" charset="0"/>
              </a:rPr>
              <a:t>The Right </a:t>
            </a:r>
            <a:r>
              <a:rPr lang="en-US" sz="6000" b="1" dirty="0">
                <a:solidFill>
                  <a:srgbClr val="EB8E73"/>
                </a:solidFill>
                <a:latin typeface="Monopolix" panose="02000506000000020003" pitchFamily="2" charset="0"/>
                <a:ea typeface="NanumMyeongjo" panose="02020603020101020101" pitchFamily="18" charset="-127"/>
                <a:cs typeface="Hind Madurai Medium" panose="02000000000000000000" pitchFamily="2" charset="0"/>
              </a:rPr>
              <a:t>M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B8E73"/>
                </a:solidFill>
                <a:effectLst/>
                <a:uLnTx/>
                <a:uFillTx/>
                <a:latin typeface="Monopolix" panose="02000506000000020003" pitchFamily="2" charset="0"/>
                <a:ea typeface="NanumMyeongjo" panose="02020603020101020101" pitchFamily="18" charset="-127"/>
                <a:cs typeface="Hind Madurai Medium" panose="02000000000000000000" pitchFamily="2" charset="0"/>
              </a:rPr>
              <a:t>indset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B8E73"/>
              </a:solidFill>
              <a:effectLst/>
              <a:uLnTx/>
              <a:uFillTx/>
              <a:latin typeface="Monopolix" panose="02000506000000020003" pitchFamily="2" charset="0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5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E034EA7A-7F00-3E4E-B26D-626E7274588C}"/>
              </a:ext>
            </a:extLst>
          </p:cNvPr>
          <p:cNvSpPr txBox="1"/>
          <p:nvPr/>
        </p:nvSpPr>
        <p:spPr>
          <a:xfrm>
            <a:off x="2501221" y="810044"/>
            <a:ext cx="77029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Acumin Variable Concept Semibold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The Success Formula</a:t>
            </a:r>
            <a:endParaRPr lang="en-US" sz="5500" dirty="0">
              <a:solidFill>
                <a:schemeClr val="bg1"/>
              </a:solidFill>
              <a:latin typeface="Acumin Variable Concept Light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EC772A-B544-47C2-9033-97C67DABA354}"/>
              </a:ext>
            </a:extLst>
          </p:cNvPr>
          <p:cNvSpPr/>
          <p:nvPr/>
        </p:nvSpPr>
        <p:spPr>
          <a:xfrm>
            <a:off x="3558475" y="2069259"/>
            <a:ext cx="2575890" cy="2366210"/>
          </a:xfrm>
          <a:prstGeom prst="ellipse">
            <a:avLst/>
          </a:prstGeom>
          <a:noFill/>
          <a:ln w="38100">
            <a:solidFill>
              <a:srgbClr val="EB8E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9847CF-8F76-41B6-BCD3-CF560CB5923B}"/>
              </a:ext>
            </a:extLst>
          </p:cNvPr>
          <p:cNvSpPr/>
          <p:nvPr/>
        </p:nvSpPr>
        <p:spPr>
          <a:xfrm>
            <a:off x="5686840" y="2109712"/>
            <a:ext cx="2575890" cy="2366210"/>
          </a:xfrm>
          <a:prstGeom prst="ellipse">
            <a:avLst/>
          </a:prstGeom>
          <a:noFill/>
          <a:ln w="38100">
            <a:solidFill>
              <a:srgbClr val="EB8E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07B7B2-955E-40FC-811A-538BE9769649}"/>
              </a:ext>
            </a:extLst>
          </p:cNvPr>
          <p:cNvSpPr txBox="1"/>
          <p:nvPr/>
        </p:nvSpPr>
        <p:spPr>
          <a:xfrm>
            <a:off x="3666628" y="2853854"/>
            <a:ext cx="2218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cumin Variable Concept Light" panose="020B0304020202020204" pitchFamily="34" charset="77"/>
                <a:ea typeface="NanumMyeongjo" panose="02020603020101020101" pitchFamily="18" charset="-127"/>
              </a:rPr>
              <a:t>Knowledge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CC506D-8684-4C56-B875-BBB357673586}"/>
              </a:ext>
            </a:extLst>
          </p:cNvPr>
          <p:cNvSpPr txBox="1"/>
          <p:nvPr/>
        </p:nvSpPr>
        <p:spPr>
          <a:xfrm>
            <a:off x="6352678" y="2853854"/>
            <a:ext cx="2218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cumin Variable Concept Light" panose="020B0304020202020204" pitchFamily="34" charset="77"/>
                <a:ea typeface="NanumMyeongjo" panose="02020603020101020101" pitchFamily="18" charset="-127"/>
              </a:rPr>
              <a:t>Strategy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DFC5FC5-E240-434E-A153-69AFCA9F7658}"/>
              </a:ext>
            </a:extLst>
          </p:cNvPr>
          <p:cNvSpPr/>
          <p:nvPr/>
        </p:nvSpPr>
        <p:spPr>
          <a:xfrm>
            <a:off x="4551295" y="3595879"/>
            <a:ext cx="2575890" cy="2366210"/>
          </a:xfrm>
          <a:prstGeom prst="ellipse">
            <a:avLst/>
          </a:prstGeom>
          <a:noFill/>
          <a:ln w="38100">
            <a:solidFill>
              <a:srgbClr val="EB8E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E46A9F0-8A3F-416D-9EC4-680D0629B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5126">
            <a:off x="5101827" y="4916171"/>
            <a:ext cx="1567422" cy="156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D7EE4F-B7EC-4475-AD62-675CEB2C3C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flipH="1">
            <a:off x="2501221" y="1004233"/>
            <a:ext cx="626683" cy="5091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AD27B7-6B77-4600-88FF-19F1151CBC11}"/>
              </a:ext>
            </a:extLst>
          </p:cNvPr>
          <p:cNvSpPr txBox="1"/>
          <p:nvPr/>
        </p:nvSpPr>
        <p:spPr>
          <a:xfrm>
            <a:off x="5098069" y="4520983"/>
            <a:ext cx="2218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cumin Variable Concept Light" panose="020B0304020202020204" pitchFamily="34" charset="77"/>
                <a:ea typeface="NanumMyeongjo" panose="02020603020101020101" pitchFamily="18" charset="-127"/>
              </a:rPr>
              <a:t>Mindset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48D115-4CF5-45DF-BC2C-101DE26EA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703" y="1414371"/>
            <a:ext cx="2636766" cy="2213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8FC6F9-8B78-6648-BF86-E7EB2247EA35}"/>
              </a:ext>
            </a:extLst>
          </p:cNvPr>
          <p:cNvSpPr txBox="1"/>
          <p:nvPr/>
        </p:nvSpPr>
        <p:spPr>
          <a:xfrm>
            <a:off x="1223342" y="923486"/>
            <a:ext cx="9745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171717"/>
                </a:solidFill>
                <a:latin typeface="Acumin Variable Concept Semibold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CREATING THE RIGHT MINDSET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cumin Variable Concept Light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72CD7-A359-6444-B9BD-E761D9C852D9}"/>
              </a:ext>
            </a:extLst>
          </p:cNvPr>
          <p:cNvSpPr txBox="1"/>
          <p:nvPr/>
        </p:nvSpPr>
        <p:spPr>
          <a:xfrm>
            <a:off x="1223342" y="1986826"/>
            <a:ext cx="94884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Working on your mind – body – soul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Live inline with your values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Create your new story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Daily meditation (Gratitude – New story)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Eat rest exercise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Build brain stamina (List – task – Celebrate)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Embrace your mistakes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Develop a healthy daily routine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Protect your mindset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endParaRPr lang="en-US" sz="2800" dirty="0">
              <a:solidFill>
                <a:prstClr val="black"/>
              </a:solidFill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3126C-5985-4E50-A1D0-E85FC810952A}"/>
              </a:ext>
            </a:extLst>
          </p:cNvPr>
          <p:cNvSpPr txBox="1"/>
          <p:nvPr/>
        </p:nvSpPr>
        <p:spPr>
          <a:xfrm>
            <a:off x="11353068" y="401243"/>
            <a:ext cx="41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38C895BC-C77F-4589-AB8C-65A33DED3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712" y="5892819"/>
            <a:ext cx="2100674" cy="8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5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1C030DC-24E5-4711-9641-F616A83F5A95}"/>
              </a:ext>
            </a:extLst>
          </p:cNvPr>
          <p:cNvSpPr txBox="1"/>
          <p:nvPr/>
        </p:nvSpPr>
        <p:spPr>
          <a:xfrm>
            <a:off x="3684409" y="613045"/>
            <a:ext cx="8297384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1977A"/>
                </a:solidFill>
                <a:effectLst/>
                <a:uLnTx/>
                <a:uFillTx/>
                <a:latin typeface="Acumin Variable Concept Semibold" panose="020B0304020202020204" pitchFamily="34" charset="77"/>
                <a:ea typeface="NanumMyeongjo" panose="02020603020101020101" pitchFamily="18" charset="-127"/>
                <a:cs typeface="+mn-cs"/>
              </a:rPr>
              <a:t>FIND YOUR WHY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0AEBFA-B55F-4D80-96CE-776184C487E5}"/>
              </a:ext>
            </a:extLst>
          </p:cNvPr>
          <p:cNvSpPr txBox="1"/>
          <p:nvPr/>
        </p:nvSpPr>
        <p:spPr>
          <a:xfrm>
            <a:off x="3684409" y="1551367"/>
            <a:ext cx="49725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Ask yourself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–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8E73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why are you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 doing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this program?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tabLst/>
              <a:defRPr/>
            </a:pPr>
            <a:r>
              <a:rPr lang="en-US" sz="3600" b="1" dirty="0">
                <a:solidFill>
                  <a:srgbClr val="EB8E73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Don’t stop </a:t>
            </a:r>
            <a:r>
              <a:rPr lang="en-US" sz="32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there, ask your self at least </a:t>
            </a:r>
            <a:r>
              <a:rPr lang="en-US" sz="3600" b="1" dirty="0">
                <a:solidFill>
                  <a:srgbClr val="EB8E73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3 times </a:t>
            </a:r>
            <a:r>
              <a:rPr lang="en-US" sz="32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why are you doing </a:t>
            </a:r>
            <a:r>
              <a:rPr lang="en-US" sz="3600" b="1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this program?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And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8E73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write down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everything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 that comes to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8E73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mind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C540F29-EAA7-4CD6-80A5-571B20E9A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19799" r="12290" b="26679"/>
          <a:stretch/>
        </p:blipFill>
        <p:spPr>
          <a:xfrm>
            <a:off x="134471" y="5720489"/>
            <a:ext cx="2618638" cy="1103917"/>
          </a:xfrm>
          <a:prstGeom prst="rect">
            <a:avLst/>
          </a:prstGeom>
        </p:spPr>
      </p:pic>
      <p:pic>
        <p:nvPicPr>
          <p:cNvPr id="21" name="Picture 20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3746CFAB-2094-4FE5-9BA5-E390322B9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23" y="5720489"/>
            <a:ext cx="2618638" cy="10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1C030DC-24E5-4711-9641-F616A83F5A95}"/>
              </a:ext>
            </a:extLst>
          </p:cNvPr>
          <p:cNvSpPr txBox="1"/>
          <p:nvPr/>
        </p:nvSpPr>
        <p:spPr>
          <a:xfrm>
            <a:off x="852265" y="734188"/>
            <a:ext cx="11222328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Acumin Variable Concept Semibold" panose="020B0304020202020204" pitchFamily="34" charset="77"/>
                <a:ea typeface="NanumMyeongjo" panose="02020603020101020101" pitchFamily="18" charset="-127"/>
              </a:rPr>
              <a:t>SET YOUR 12 MONTHS GOAL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Variable Concept Semibold" panose="020B0304020202020204" pitchFamily="34" charset="77"/>
              <a:ea typeface="NanumMyeongjo" panose="02020603020101020101" pitchFamily="18" charset="-127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0AEBFA-B55F-4D80-96CE-776184C487E5}"/>
              </a:ext>
            </a:extLst>
          </p:cNvPr>
          <p:cNvSpPr txBox="1"/>
          <p:nvPr/>
        </p:nvSpPr>
        <p:spPr>
          <a:xfrm>
            <a:off x="2020497" y="1953223"/>
            <a:ext cx="7950172" cy="1191816"/>
          </a:xfrm>
          <a:prstGeom prst="roundRect">
            <a:avLst/>
          </a:prstGeom>
          <a:noFill/>
          <a:ln w="28575">
            <a:solidFill>
              <a:srgbClr val="EB8E73"/>
            </a:solidFill>
          </a:ln>
        </p:spPr>
        <p:txBody>
          <a:bodyPr wrap="square" rtlCol="0" anchor="ctr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Set a clear goal of where exactly you want your business to be in the next 12 months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EB8E73"/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C540F29-EAA7-4CD6-80A5-571B20E9A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19799" r="12290" b="26679"/>
          <a:stretch/>
        </p:blipFill>
        <p:spPr>
          <a:xfrm>
            <a:off x="131883" y="5720489"/>
            <a:ext cx="2618638" cy="1103917"/>
          </a:xfrm>
          <a:prstGeom prst="rect">
            <a:avLst/>
          </a:prstGeom>
        </p:spPr>
      </p:pic>
      <p:pic>
        <p:nvPicPr>
          <p:cNvPr id="21" name="Picture 20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3746CFAB-2094-4FE5-9BA5-E390322B9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82" y="5720489"/>
            <a:ext cx="2618638" cy="10798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D35FBA-786D-4883-A923-CC7097BAC8B6}"/>
              </a:ext>
            </a:extLst>
          </p:cNvPr>
          <p:cNvSpPr txBox="1"/>
          <p:nvPr/>
        </p:nvSpPr>
        <p:spPr>
          <a:xfrm rot="20759717">
            <a:off x="1567573" y="3878897"/>
            <a:ext cx="1667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B8E73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Revenue</a:t>
            </a:r>
            <a:endParaRPr lang="en-US" sz="3200" dirty="0">
              <a:solidFill>
                <a:srgbClr val="EB8E7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7DACF-4F11-4B36-9D37-0C9DBD6965F9}"/>
              </a:ext>
            </a:extLst>
          </p:cNvPr>
          <p:cNvSpPr txBox="1"/>
          <p:nvPr/>
        </p:nvSpPr>
        <p:spPr>
          <a:xfrm rot="21138153">
            <a:off x="2568600" y="4765751"/>
            <a:ext cx="1667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Team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879C56-A5BA-4ECA-84A0-E4D81C6FB4DA}"/>
              </a:ext>
            </a:extLst>
          </p:cNvPr>
          <p:cNvSpPr txBox="1"/>
          <p:nvPr/>
        </p:nvSpPr>
        <p:spPr>
          <a:xfrm rot="508058">
            <a:off x="3940527" y="4129159"/>
            <a:ext cx="2023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B8E73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Customers</a:t>
            </a:r>
            <a:endParaRPr lang="en-US" sz="3200" dirty="0">
              <a:solidFill>
                <a:srgbClr val="EB8E7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0B7D71-A7A9-42D6-9B60-45358BDF3735}"/>
              </a:ext>
            </a:extLst>
          </p:cNvPr>
          <p:cNvSpPr txBox="1"/>
          <p:nvPr/>
        </p:nvSpPr>
        <p:spPr>
          <a:xfrm rot="20546353">
            <a:off x="4696911" y="4959680"/>
            <a:ext cx="2023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Location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B79B2-681E-4F3E-B859-891337760086}"/>
              </a:ext>
            </a:extLst>
          </p:cNvPr>
          <p:cNvSpPr txBox="1"/>
          <p:nvPr/>
        </p:nvSpPr>
        <p:spPr>
          <a:xfrm rot="20837711">
            <a:off x="6683278" y="3527631"/>
            <a:ext cx="2023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Income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873254-A536-4EB6-9206-84B6501051B4}"/>
              </a:ext>
            </a:extLst>
          </p:cNvPr>
          <p:cNvSpPr txBox="1"/>
          <p:nvPr/>
        </p:nvSpPr>
        <p:spPr>
          <a:xfrm rot="193076">
            <a:off x="7108237" y="4551317"/>
            <a:ext cx="2023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B8E73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Growth</a:t>
            </a:r>
            <a:endParaRPr lang="en-US" sz="3200" dirty="0">
              <a:solidFill>
                <a:srgbClr val="EB8E7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19578F-E2F3-4397-BF5E-FDE4B4FAC1ED}"/>
              </a:ext>
            </a:extLst>
          </p:cNvPr>
          <p:cNvSpPr txBox="1"/>
          <p:nvPr/>
        </p:nvSpPr>
        <p:spPr>
          <a:xfrm rot="21001776">
            <a:off x="8912699" y="4375728"/>
            <a:ext cx="2023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Traction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47E70-A91D-4B91-AA0D-74BE92717D5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</a:blip>
          <a:stretch>
            <a:fillRect/>
          </a:stretch>
        </p:blipFill>
        <p:spPr>
          <a:xfrm flipH="1">
            <a:off x="1987586" y="800544"/>
            <a:ext cx="626683" cy="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1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1C030DC-24E5-4711-9641-F616A83F5A95}"/>
              </a:ext>
            </a:extLst>
          </p:cNvPr>
          <p:cNvSpPr txBox="1"/>
          <p:nvPr/>
        </p:nvSpPr>
        <p:spPr>
          <a:xfrm>
            <a:off x="1929829" y="936027"/>
            <a:ext cx="11222328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Semibold" panose="020B0304020202020204" pitchFamily="34" charset="77"/>
                <a:ea typeface="NanumMyeongjo" panose="02020603020101020101" pitchFamily="18" charset="-127"/>
                <a:cs typeface="+mn-cs"/>
              </a:rPr>
              <a:t>UNDERSTAND YOUR MIND GAMES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0AEBFA-B55F-4D80-96CE-776184C487E5}"/>
              </a:ext>
            </a:extLst>
          </p:cNvPr>
          <p:cNvSpPr txBox="1"/>
          <p:nvPr/>
        </p:nvSpPr>
        <p:spPr>
          <a:xfrm>
            <a:off x="1157141" y="1859342"/>
            <a:ext cx="87847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If you keep doing the </a:t>
            </a:r>
            <a:r>
              <a:rPr lang="en-US" sz="2800" b="1" dirty="0">
                <a:solidFill>
                  <a:srgbClr val="EB8E73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same things</a:t>
            </a: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youll</a:t>
            </a: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 keep getting the </a:t>
            </a:r>
            <a:r>
              <a:rPr lang="en-US" sz="2800" b="1" dirty="0">
                <a:solidFill>
                  <a:srgbClr val="EB8E73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same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Catch your </a:t>
            </a:r>
            <a:r>
              <a:rPr lang="en-US" sz="2800" b="1" dirty="0">
                <a:solidFill>
                  <a:srgbClr val="EB8E73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perfectionism</a:t>
            </a: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 and embrace imperfect 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Follow the steps exactly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Complicated is          better</a:t>
            </a:r>
          </a:p>
          <a:p>
            <a:pPr marL="342900" indent="-3429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If it’s not part of the training, that’s for a reason</a:t>
            </a:r>
          </a:p>
          <a:p>
            <a:pPr marL="342900" indent="-3429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Show up </a:t>
            </a:r>
            <a:r>
              <a:rPr lang="en-US" sz="2800" b="1" dirty="0">
                <a:solidFill>
                  <a:srgbClr val="EB8E73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every week</a:t>
            </a: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, and </a:t>
            </a:r>
            <a:r>
              <a:rPr lang="en-US" sz="2800" b="1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apply</a:t>
            </a: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 what you’ve learnt</a:t>
            </a:r>
          </a:p>
          <a:p>
            <a:pPr marL="342900" indent="-3429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Get </a:t>
            </a:r>
            <a:r>
              <a:rPr lang="en-US" sz="2800" b="1" dirty="0">
                <a:solidFill>
                  <a:srgbClr val="EB8E73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uncomfortable</a:t>
            </a:r>
          </a:p>
          <a:p>
            <a:pPr marL="342900" indent="-342900">
              <a:buClr>
                <a:srgbClr val="EB8E73"/>
              </a:buClr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  <a:latin typeface="Acumin Variable Concept Medium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endParaRPr lang="en-US" sz="2800" dirty="0">
              <a:solidFill>
                <a:prstClr val="white"/>
              </a:solidFill>
              <a:latin typeface="Acumin Variable Concept Medium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cumin Variable Concept Medium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C540F29-EAA7-4CD6-80A5-571B20E9A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19799" r="12290" b="26679"/>
          <a:stretch/>
        </p:blipFill>
        <p:spPr>
          <a:xfrm>
            <a:off x="131884" y="5720489"/>
            <a:ext cx="2618638" cy="1103917"/>
          </a:xfrm>
          <a:prstGeom prst="rect">
            <a:avLst/>
          </a:prstGeom>
        </p:spPr>
      </p:pic>
      <p:pic>
        <p:nvPicPr>
          <p:cNvPr id="21" name="Picture 20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3746CFAB-2094-4FE5-9BA5-E390322B9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407" y="5720489"/>
            <a:ext cx="2618638" cy="1079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86A6F-A580-451D-A871-9D1F05BA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27930" y="3617756"/>
            <a:ext cx="520666" cy="423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18529-249F-496E-9515-BFFF256D3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403205" y="3204356"/>
            <a:ext cx="2937240" cy="8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C23F0-DFF3-4D71-8AD7-4987C041F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593" y="4490831"/>
            <a:ext cx="1392889" cy="519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962DFB-447D-4BA0-BAD0-8571BAE7BC2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100000"/>
          </a:blip>
          <a:stretch>
            <a:fillRect/>
          </a:stretch>
        </p:blipFill>
        <p:spPr>
          <a:xfrm flipH="1">
            <a:off x="1157141" y="1000357"/>
            <a:ext cx="626683" cy="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7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AA37136-0EF3-F843-9268-EA32E48D9490}"/>
              </a:ext>
            </a:extLst>
          </p:cNvPr>
          <p:cNvSpPr/>
          <p:nvPr/>
        </p:nvSpPr>
        <p:spPr>
          <a:xfrm>
            <a:off x="-5988" y="0"/>
            <a:ext cx="12197988" cy="58094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AA1CD6-7AE4-4342-BCA8-4B4A51400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97" y="3477292"/>
            <a:ext cx="3790018" cy="22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9F5D39-3322-FB41-AF07-CF785BB5858D}"/>
              </a:ext>
            </a:extLst>
          </p:cNvPr>
          <p:cNvSpPr/>
          <p:nvPr/>
        </p:nvSpPr>
        <p:spPr>
          <a:xfrm>
            <a:off x="7956283" y="11751883"/>
            <a:ext cx="4235717" cy="2282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5C71A-1697-DF46-AF58-91BED21CEC80}"/>
              </a:ext>
            </a:extLst>
          </p:cNvPr>
          <p:cNvSpPr txBox="1"/>
          <p:nvPr/>
        </p:nvSpPr>
        <p:spPr>
          <a:xfrm>
            <a:off x="2240578" y="265121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opolix" panose="02000506000000020003" pitchFamily="2" charset="0"/>
              </a:rPr>
              <a:t>THANK YOU!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4D2E2B-E8A1-4F44-A8D8-9E6D7CA7D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869" y="6112336"/>
            <a:ext cx="2038376" cy="478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9F543D-044B-4F62-8489-8CDE5D926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76" y="6077168"/>
            <a:ext cx="2273486" cy="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1C030DC-24E5-4711-9641-F616A83F5A95}"/>
              </a:ext>
            </a:extLst>
          </p:cNvPr>
          <p:cNvSpPr txBox="1"/>
          <p:nvPr/>
        </p:nvSpPr>
        <p:spPr>
          <a:xfrm>
            <a:off x="1465061" y="1117388"/>
            <a:ext cx="10844944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800" dirty="0">
                <a:solidFill>
                  <a:schemeClr val="bg1"/>
                </a:solidFill>
                <a:latin typeface="Acumin Pro" panose="020B0504020202020204" pitchFamily="34" charset="0"/>
                <a:ea typeface="NanumMyeongjo" panose="02020603020101020101" pitchFamily="18" charset="-127"/>
              </a:rPr>
              <a:t>WHO IS TAREK EL GAMMAL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0AEBFA-B55F-4D80-96CE-776184C487E5}"/>
              </a:ext>
            </a:extLst>
          </p:cNvPr>
          <p:cNvSpPr txBox="1"/>
          <p:nvPr/>
        </p:nvSpPr>
        <p:spPr>
          <a:xfrm>
            <a:off x="1547892" y="2132666"/>
            <a:ext cx="82624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Startup scaling expert &amp; coach</a:t>
            </a:r>
          </a:p>
          <a:p>
            <a:pPr marL="342900" indent="-3429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Startup selection panel member</a:t>
            </a:r>
          </a:p>
          <a:p>
            <a:pPr marL="342900" indent="-3429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Certified Trainer</a:t>
            </a:r>
          </a:p>
          <a:p>
            <a:pPr marL="342900" indent="-3429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Serial entrepreneur </a:t>
            </a:r>
          </a:p>
          <a:p>
            <a:pPr marL="342900" indent="-3429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Active Angel Investor</a:t>
            </a:r>
          </a:p>
          <a:p>
            <a:pPr marL="342900" indent="-3429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Founder &amp; CEO of Ubuntu Consulting Group</a:t>
            </a:r>
          </a:p>
          <a:p>
            <a:pPr marL="342900" indent="-3429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Regional corporate experience</a:t>
            </a:r>
            <a:endParaRPr lang="en-US" sz="2800" dirty="0">
              <a:solidFill>
                <a:schemeClr val="accent2"/>
              </a:solidFill>
              <a:latin typeface="Acumin Variable Concept Medium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C540F29-EAA7-4CD6-80A5-571B20E9A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19799" r="12290" b="26679"/>
          <a:stretch/>
        </p:blipFill>
        <p:spPr>
          <a:xfrm>
            <a:off x="0" y="5720489"/>
            <a:ext cx="2618638" cy="1103917"/>
          </a:xfrm>
          <a:prstGeom prst="rect">
            <a:avLst/>
          </a:prstGeom>
        </p:spPr>
      </p:pic>
      <p:pic>
        <p:nvPicPr>
          <p:cNvPr id="21" name="Picture 20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3746CFAB-2094-4FE5-9BA5-E390322B9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899" y="5720489"/>
            <a:ext cx="2618638" cy="1079866"/>
          </a:xfrm>
          <a:prstGeom prst="rect">
            <a:avLst/>
          </a:prstGeom>
        </p:spPr>
      </p:pic>
      <p:pic>
        <p:nvPicPr>
          <p:cNvPr id="11" name="Picture 10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6F3CA16E-682B-4F16-AF9C-2A4836802E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3" t="31305" r="18159"/>
          <a:stretch/>
        </p:blipFill>
        <p:spPr>
          <a:xfrm>
            <a:off x="8902316" y="1616791"/>
            <a:ext cx="2650015" cy="3528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C8D8E-2C8A-4A50-A078-E3B7E91739C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100000"/>
          </a:blip>
          <a:stretch>
            <a:fillRect/>
          </a:stretch>
        </p:blipFill>
        <p:spPr>
          <a:xfrm flipH="1">
            <a:off x="703830" y="1188834"/>
            <a:ext cx="626683" cy="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2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C608E3D-E780-4E42-8252-12F5E91B1060}"/>
              </a:ext>
            </a:extLst>
          </p:cNvPr>
          <p:cNvSpPr/>
          <p:nvPr/>
        </p:nvSpPr>
        <p:spPr>
          <a:xfrm>
            <a:off x="359938" y="5122517"/>
            <a:ext cx="1240794" cy="462341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702D8AA-018E-4459-B51D-6D578B9EB063}"/>
              </a:ext>
            </a:extLst>
          </p:cNvPr>
          <p:cNvSpPr/>
          <p:nvPr/>
        </p:nvSpPr>
        <p:spPr>
          <a:xfrm>
            <a:off x="359938" y="4056667"/>
            <a:ext cx="1240794" cy="462341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766842F-803C-40CF-8417-4CA0C7C2F4EE}"/>
              </a:ext>
            </a:extLst>
          </p:cNvPr>
          <p:cNvSpPr/>
          <p:nvPr/>
        </p:nvSpPr>
        <p:spPr>
          <a:xfrm>
            <a:off x="359938" y="1770665"/>
            <a:ext cx="1240794" cy="462341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87C9B13-D46E-401D-95F3-55CE71B4AF29}"/>
              </a:ext>
            </a:extLst>
          </p:cNvPr>
          <p:cNvSpPr/>
          <p:nvPr/>
        </p:nvSpPr>
        <p:spPr>
          <a:xfrm>
            <a:off x="359938" y="2910486"/>
            <a:ext cx="1240794" cy="462341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C030DC-24E5-4711-9641-F616A83F5A95}"/>
              </a:ext>
            </a:extLst>
          </p:cNvPr>
          <p:cNvSpPr txBox="1"/>
          <p:nvPr/>
        </p:nvSpPr>
        <p:spPr>
          <a:xfrm>
            <a:off x="276322" y="641435"/>
            <a:ext cx="10844944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800" dirty="0">
                <a:solidFill>
                  <a:srgbClr val="EB8E73"/>
                </a:solidFill>
                <a:latin typeface="Acumin Variable Concept Semibold" panose="020B0304020202020204" pitchFamily="34" charset="77"/>
                <a:ea typeface="NanumMyeongjo" panose="02020603020101020101" pitchFamily="18" charset="-127"/>
              </a:rPr>
              <a:t>SOME OF OUR PARTNERS</a:t>
            </a:r>
          </a:p>
        </p:txBody>
      </p:sp>
      <p:pic>
        <p:nvPicPr>
          <p:cNvPr id="9" name="Picture 2" descr="Perkiraan Penghasilan PepsiCo Dan Prospek Tahun 2020 | | Berita Bisnis Saat  Ini - Elviracuesta">
            <a:extLst>
              <a:ext uri="{FF2B5EF4-FFF2-40B4-BE49-F238E27FC236}">
                <a16:creationId xmlns:a16="http://schemas.microsoft.com/office/drawing/2014/main" id="{204C6138-05AC-4315-9063-BB915F86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12" y="1401646"/>
            <a:ext cx="2235802" cy="11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RE-UNIDO Cooperation | The Alliance for Rural Electrification (ARE)">
            <a:extLst>
              <a:ext uri="{FF2B5EF4-FFF2-40B4-BE49-F238E27FC236}">
                <a16:creationId xmlns:a16="http://schemas.microsoft.com/office/drawing/2014/main" id="{C9E15A92-44BD-4005-ADBF-D516A0021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04" y="2741032"/>
            <a:ext cx="1907725" cy="7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AmCham Egypt">
            <a:extLst>
              <a:ext uri="{FF2B5EF4-FFF2-40B4-BE49-F238E27FC236}">
                <a16:creationId xmlns:a16="http://schemas.microsoft.com/office/drawing/2014/main" id="{BFFB3C2A-658E-4AA4-8A96-E289C5308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17" y="2880388"/>
            <a:ext cx="1991374" cy="7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adia - Wikipedia">
            <a:extLst>
              <a:ext uri="{FF2B5EF4-FFF2-40B4-BE49-F238E27FC236}">
                <a16:creationId xmlns:a16="http://schemas.microsoft.com/office/drawing/2014/main" id="{FA82AB1E-26FD-4F48-A942-1FECDFCD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3" y="1704235"/>
            <a:ext cx="1437956" cy="7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I Capital reviewing new strategy - CEO - Mubasher Info">
            <a:extLst>
              <a:ext uri="{FF2B5EF4-FFF2-40B4-BE49-F238E27FC236}">
                <a16:creationId xmlns:a16="http://schemas.microsoft.com/office/drawing/2014/main" id="{F635D0E7-E3B3-4F46-A17A-002C2DF3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61" y="1570788"/>
            <a:ext cx="1615016" cy="9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UK in Egypt on Twitter: &quot;The British Embassy in Cairo is seeking a creative  Programme Manager with a flair for communications to lead delivery of the  UK's #InspireEgypt programme. For details and">
            <a:extLst>
              <a:ext uri="{FF2B5EF4-FFF2-40B4-BE49-F238E27FC236}">
                <a16:creationId xmlns:a16="http://schemas.microsoft.com/office/drawing/2014/main" id="{CBFED69C-06D4-48E0-A986-888D94644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 b="16019"/>
          <a:stretch/>
        </p:blipFill>
        <p:spPr bwMode="auto">
          <a:xfrm>
            <a:off x="8972084" y="2702294"/>
            <a:ext cx="1721996" cy="11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FC – International Finance Corporation Logo Download - SVG - All Vector  Logo">
            <a:extLst>
              <a:ext uri="{FF2B5EF4-FFF2-40B4-BE49-F238E27FC236}">
                <a16:creationId xmlns:a16="http://schemas.microsoft.com/office/drawing/2014/main" id="{D143492F-AEE1-4BB9-9295-F82F2205F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22" y="2708293"/>
            <a:ext cx="2091982" cy="1160669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642411-3CF8-4190-8800-C9A0B65510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61" y="1515680"/>
            <a:ext cx="1091565" cy="10915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A941C8-871C-4D90-AF5D-1A59DABFFB2A}"/>
              </a:ext>
            </a:extLst>
          </p:cNvPr>
          <p:cNvSpPr txBox="1"/>
          <p:nvPr/>
        </p:nvSpPr>
        <p:spPr>
          <a:xfrm>
            <a:off x="469740" y="1797041"/>
            <a:ext cx="1230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MNC’s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9B0D79-CE67-488F-AC83-4AA73C4C533D}"/>
              </a:ext>
            </a:extLst>
          </p:cNvPr>
          <p:cNvSpPr txBox="1"/>
          <p:nvPr/>
        </p:nvSpPr>
        <p:spPr>
          <a:xfrm>
            <a:off x="469740" y="2935630"/>
            <a:ext cx="1230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Training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310D16-9014-4990-836F-430A3A99A284}"/>
              </a:ext>
            </a:extLst>
          </p:cNvPr>
          <p:cNvSpPr txBox="1"/>
          <p:nvPr/>
        </p:nvSpPr>
        <p:spPr>
          <a:xfrm>
            <a:off x="469740" y="4077894"/>
            <a:ext cx="1365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Panels</a:t>
            </a:r>
            <a:endParaRPr lang="en-US" sz="2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567D204-05B4-46F2-AB72-8664436A6E88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56" y="3683374"/>
            <a:ext cx="2100673" cy="116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FFD49-94D8-44C3-A5CB-0645E50C3D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7904" y="3898272"/>
            <a:ext cx="2050626" cy="87822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A366008-2B31-4E4C-85CC-FD27CBEAE038}"/>
              </a:ext>
            </a:extLst>
          </p:cNvPr>
          <p:cNvSpPr txBox="1"/>
          <p:nvPr/>
        </p:nvSpPr>
        <p:spPr>
          <a:xfrm>
            <a:off x="469740" y="5147283"/>
            <a:ext cx="1365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cumin Variable Concept Medium" panose="020B0304020202020204" pitchFamily="34" charset="77"/>
                <a:ea typeface="NanumMyeongjo" panose="02020603020101020101" pitchFamily="18" charset="-127"/>
              </a:rPr>
              <a:t>Features</a:t>
            </a:r>
            <a:endParaRPr lang="en-US" sz="2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90B5912-8670-437A-B8E2-25469162808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73" y="5128879"/>
            <a:ext cx="1570383" cy="51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81D8F4-02E8-4A90-9077-1BAF564E7030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44" y="4752806"/>
            <a:ext cx="1482733" cy="1301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4F636-A2C2-46B9-B248-4F7A94DC97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87544" y="5116334"/>
            <a:ext cx="1853770" cy="593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C2B6A2-BD2B-41AE-8A9B-109ED933B6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1639" y="4992483"/>
            <a:ext cx="1607981" cy="741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059128-F641-47BF-AFA8-974F1FD9C12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6612" t="28259" r="20062" b="23215"/>
          <a:stretch/>
        </p:blipFill>
        <p:spPr>
          <a:xfrm>
            <a:off x="7649823" y="4848126"/>
            <a:ext cx="2194169" cy="10798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01FA8CF-E735-4912-87DE-9CBC8E0BEE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51" y="6287104"/>
            <a:ext cx="2010019" cy="471917"/>
          </a:xfrm>
          <a:prstGeom prst="rect">
            <a:avLst/>
          </a:prstGeom>
        </p:spPr>
      </p:pic>
      <p:pic>
        <p:nvPicPr>
          <p:cNvPr id="33" name="Picture 32" descr="Text, logo&#10;&#10;Description automatically generated">
            <a:extLst>
              <a:ext uri="{FF2B5EF4-FFF2-40B4-BE49-F238E27FC236}">
                <a16:creationId xmlns:a16="http://schemas.microsoft.com/office/drawing/2014/main" id="{8AB5594C-DA36-4D8D-9ED8-89A5561B90D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80" y="6024704"/>
            <a:ext cx="2100674" cy="8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9AAE4F60-259F-4A29-B975-E46D3FBF2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48" y="970543"/>
            <a:ext cx="4041514" cy="16666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389B992-2798-4171-B491-6E3EFDAA9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66" y="2676024"/>
            <a:ext cx="4577571" cy="1887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812038-E677-4348-85FE-BDFB7A4CD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837" y="3516565"/>
            <a:ext cx="1833871" cy="183450"/>
          </a:xfrm>
          <a:prstGeom prst="rect">
            <a:avLst/>
          </a:prstGeom>
        </p:spPr>
      </p:pic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97C33D62-8F6F-45DE-B0D1-F66982F2D5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44" y="3581271"/>
            <a:ext cx="4578511" cy="188768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B0BB477-C0D3-457B-8A6B-9AD35F0E2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15" y="4455453"/>
            <a:ext cx="4577571" cy="18872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1C030DC-24E5-4711-9641-F616A83F5A95}"/>
              </a:ext>
            </a:extLst>
          </p:cNvPr>
          <p:cNvSpPr txBox="1"/>
          <p:nvPr/>
        </p:nvSpPr>
        <p:spPr>
          <a:xfrm>
            <a:off x="1019318" y="2986662"/>
            <a:ext cx="4563795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5500" dirty="0">
                <a:solidFill>
                  <a:schemeClr val="bg1"/>
                </a:solidFill>
                <a:latin typeface="Monopolix" panose="02000506000000020003" pitchFamily="2" charset="0"/>
                <a:ea typeface="NanumMyeongjo" panose="02020603020101020101" pitchFamily="18" charset="-127"/>
              </a:rPr>
              <a:t>WHAT IS UCG ?</a:t>
            </a:r>
          </a:p>
        </p:txBody>
      </p:sp>
    </p:spTree>
    <p:extLst>
      <p:ext uri="{BB962C8B-B14F-4D97-AF65-F5344CB8AC3E}">
        <p14:creationId xmlns:p14="http://schemas.microsoft.com/office/powerpoint/2010/main" val="294629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1C030DC-24E5-4711-9641-F616A83F5A95}"/>
              </a:ext>
            </a:extLst>
          </p:cNvPr>
          <p:cNvSpPr txBox="1"/>
          <p:nvPr/>
        </p:nvSpPr>
        <p:spPr>
          <a:xfrm>
            <a:off x="1515725" y="1327579"/>
            <a:ext cx="11222328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Semibold" panose="020B0304020202020204" pitchFamily="34" charset="77"/>
                <a:ea typeface="NanumMyeongjo" panose="02020603020101020101" pitchFamily="18" charset="-127"/>
                <a:cs typeface="+mn-cs"/>
              </a:rPr>
              <a:t>WHAT ARE WE GOING TO TALK ABOUT ?                     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0AEBFA-B55F-4D80-96CE-776184C487E5}"/>
              </a:ext>
            </a:extLst>
          </p:cNvPr>
          <p:cNvSpPr txBox="1"/>
          <p:nvPr/>
        </p:nvSpPr>
        <p:spPr>
          <a:xfrm>
            <a:off x="1515725" y="2558333"/>
            <a:ext cx="8262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Why are you here?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The </a:t>
            </a:r>
            <a:r>
              <a:rPr lang="en-US" sz="36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program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 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E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The </a:t>
            </a:r>
            <a:r>
              <a:rPr lang="en-US" sz="3600" dirty="0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success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 min</a:t>
            </a:r>
            <a:r>
              <a:rPr lang="en-US" sz="3600" dirty="0" err="1">
                <a:solidFill>
                  <a:prstClr val="white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dset</a:t>
            </a:r>
            <a:endParaRPr lang="en-US" sz="3600" dirty="0">
              <a:solidFill>
                <a:prstClr val="white"/>
              </a:solidFill>
              <a:latin typeface="Acumin Variable Concept Medium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C540F29-EAA7-4CD6-80A5-571B20E9A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19799" r="12290" b="26679"/>
          <a:stretch/>
        </p:blipFill>
        <p:spPr>
          <a:xfrm>
            <a:off x="71719" y="5720489"/>
            <a:ext cx="2618638" cy="1103917"/>
          </a:xfrm>
          <a:prstGeom prst="rect">
            <a:avLst/>
          </a:prstGeom>
        </p:spPr>
      </p:pic>
      <p:pic>
        <p:nvPicPr>
          <p:cNvPr id="21" name="Picture 20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3746CFAB-2094-4FE5-9BA5-E390322B9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899" y="5720489"/>
            <a:ext cx="2618638" cy="1079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BB2BBA-3DEA-4BA6-BC30-AF8FF7738B2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</a:blip>
          <a:stretch>
            <a:fillRect/>
          </a:stretch>
        </p:blipFill>
        <p:spPr>
          <a:xfrm flipH="1">
            <a:off x="766655" y="1383649"/>
            <a:ext cx="626683" cy="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5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231BA5-0ED7-CF48-A96C-9254BA5671E2}"/>
              </a:ext>
            </a:extLst>
          </p:cNvPr>
          <p:cNvSpPr/>
          <p:nvPr/>
        </p:nvSpPr>
        <p:spPr>
          <a:xfrm>
            <a:off x="0" y="-80812"/>
            <a:ext cx="12192000" cy="69388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1C174-D2CB-D642-9358-B540AEF6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0000">
            <a:off x="3253628" y="609539"/>
            <a:ext cx="5312914" cy="5484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58F3E8-1832-3949-AF4D-6C04E58E6CDD}"/>
              </a:ext>
            </a:extLst>
          </p:cNvPr>
          <p:cNvSpPr txBox="1"/>
          <p:nvPr/>
        </p:nvSpPr>
        <p:spPr>
          <a:xfrm>
            <a:off x="4050761" y="2660231"/>
            <a:ext cx="3933063" cy="167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EB8E73"/>
                </a:solidFill>
                <a:latin typeface="Monopolix" panose="02000506000000020003" pitchFamily="2" charset="0"/>
                <a:ea typeface="NanumMyeongjo" panose="02020603020101020101" pitchFamily="18" charset="-127"/>
                <a:cs typeface="Hind Madurai Medium" panose="02000000000000000000" pitchFamily="2" charset="0"/>
              </a:rPr>
              <a:t>Why are you here ?</a:t>
            </a:r>
          </a:p>
        </p:txBody>
      </p:sp>
    </p:spTree>
    <p:extLst>
      <p:ext uri="{BB962C8B-B14F-4D97-AF65-F5344CB8AC3E}">
        <p14:creationId xmlns:p14="http://schemas.microsoft.com/office/powerpoint/2010/main" val="161166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D549FC0-1A6E-FC4F-B130-1A02A6A5E14A}"/>
              </a:ext>
            </a:extLst>
          </p:cNvPr>
          <p:cNvSpPr txBox="1"/>
          <p:nvPr/>
        </p:nvSpPr>
        <p:spPr>
          <a:xfrm>
            <a:off x="11458575" y="6230543"/>
            <a:ext cx="41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accent6">
                    <a:lumMod val="65000"/>
                  </a:schemeClr>
                </a:solidFill>
                <a:latin typeface="DM Sans" pitchFamily="2" charset="0"/>
                <a:ea typeface="NanumMyeongjo" panose="02020603020101020101" pitchFamily="18" charset="-127"/>
                <a:cs typeface="Arimo" panose="020B0604020202020204" pitchFamily="34" charset="0"/>
              </a:rPr>
              <a:t>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EF139-1725-FD4E-A004-9AAD3133EC74}"/>
              </a:ext>
            </a:extLst>
          </p:cNvPr>
          <p:cNvSpPr txBox="1"/>
          <p:nvPr/>
        </p:nvSpPr>
        <p:spPr>
          <a:xfrm>
            <a:off x="1341465" y="2677153"/>
            <a:ext cx="6758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Create impact 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Be part of the 10%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Scale right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Achieving the growth you want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  <a:latin typeface="Acumin Variable Concept Medium" panose="020B0304020202020204" pitchFamily="34" charset="77"/>
              <a:ea typeface="NanumMyeongjo" panose="02020603020101020101" pitchFamily="18" charset="-127"/>
              <a:cs typeface="Arimo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FAED8-F4C8-974E-AF3B-33C4AC272743}"/>
              </a:ext>
            </a:extLst>
          </p:cNvPr>
          <p:cNvSpPr txBox="1"/>
          <p:nvPr/>
        </p:nvSpPr>
        <p:spPr>
          <a:xfrm>
            <a:off x="1312527" y="1789916"/>
            <a:ext cx="6927706" cy="80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5400" dirty="0">
                <a:solidFill>
                  <a:schemeClr val="bg1"/>
                </a:solidFill>
                <a:latin typeface="Acumin Variable Concept Semibold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WHY ARE YOU HERE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392B8-96C6-4632-A913-9D3C84F77D2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 flipH="1">
            <a:off x="552595" y="1871805"/>
            <a:ext cx="626683" cy="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4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C129DD3-7A3C-534F-90A2-4A310776571C}"/>
              </a:ext>
            </a:extLst>
          </p:cNvPr>
          <p:cNvSpPr txBox="1"/>
          <p:nvPr/>
        </p:nvSpPr>
        <p:spPr>
          <a:xfrm>
            <a:off x="11458575" y="6230543"/>
            <a:ext cx="41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accent6">
                    <a:lumMod val="65000"/>
                  </a:schemeClr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8FC6F9-8B78-6648-BF86-E7EB2247EA35}"/>
              </a:ext>
            </a:extLst>
          </p:cNvPr>
          <p:cNvSpPr txBox="1"/>
          <p:nvPr/>
        </p:nvSpPr>
        <p:spPr>
          <a:xfrm>
            <a:off x="1358575" y="1288880"/>
            <a:ext cx="7702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cumin Variable Concept Semibold" panose="020B0304020202020204" pitchFamily="34" charset="77"/>
                <a:ea typeface="NanumMyeongjo" panose="02020603020101020101" pitchFamily="18" charset="-127"/>
                <a:cs typeface="Hind Madurai Medium" panose="02000000000000000000" pitchFamily="2" charset="0"/>
              </a:rPr>
              <a:t>WHAT DO YOU NEED AS AN ENTREPRENEUR ?</a:t>
            </a:r>
            <a:endParaRPr lang="en-US" sz="4800" dirty="0">
              <a:solidFill>
                <a:schemeClr val="bg1"/>
              </a:solidFill>
              <a:latin typeface="Acumin Variable Concept Light" panose="020B0304020202020204" pitchFamily="34" charset="77"/>
              <a:ea typeface="NanumMyeongjo" panose="02020603020101020101" pitchFamily="18" charset="-127"/>
              <a:cs typeface="Hind Madurai Medium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72CD7-A359-6444-B9BD-E761D9C852D9}"/>
              </a:ext>
            </a:extLst>
          </p:cNvPr>
          <p:cNvSpPr txBox="1"/>
          <p:nvPr/>
        </p:nvSpPr>
        <p:spPr>
          <a:xfrm>
            <a:off x="1331229" y="3137998"/>
            <a:ext cx="5890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The right mindset 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Entrepreneurship education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Step by step proven structure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Your magical formula</a:t>
            </a:r>
          </a:p>
          <a:p>
            <a:pPr marL="457200" indent="-457200">
              <a:buClr>
                <a:srgbClr val="EB8E73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cumin Variable Concept Medium" panose="020B0304020202020204" pitchFamily="34" charset="77"/>
                <a:ea typeface="NanumMyeongjo" panose="02020603020101020101" pitchFamily="18" charset="-127"/>
                <a:cs typeface="Arimo" panose="020B0604020202020204" pitchFamily="34" charset="0"/>
              </a:rPr>
              <a:t>Support &amp; mentorship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579D5-B05C-3542-AC7D-42702A40B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642" y="1822395"/>
            <a:ext cx="4191663" cy="4327215"/>
          </a:xfrm>
          <a:prstGeom prst="rect">
            <a:avLst/>
          </a:prstGeom>
        </p:spPr>
      </p:pic>
      <p:pic>
        <p:nvPicPr>
          <p:cNvPr id="8" name="Picture 7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EC6F8905-10F3-42B3-887B-8FE2F3C33C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0"/>
          <a:stretch/>
        </p:blipFill>
        <p:spPr>
          <a:xfrm>
            <a:off x="7577488" y="1976234"/>
            <a:ext cx="3980969" cy="3896377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F82041-6E3C-4CE4-85A9-A109E580656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</a:blip>
          <a:stretch>
            <a:fillRect/>
          </a:stretch>
        </p:blipFill>
        <p:spPr>
          <a:xfrm flipH="1">
            <a:off x="523695" y="1467053"/>
            <a:ext cx="626683" cy="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8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231BA5-0ED7-CF48-A96C-9254BA5671E2}"/>
              </a:ext>
            </a:extLst>
          </p:cNvPr>
          <p:cNvSpPr/>
          <p:nvPr/>
        </p:nvSpPr>
        <p:spPr>
          <a:xfrm>
            <a:off x="-88540" y="-80812"/>
            <a:ext cx="12280540" cy="69388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1C174-D2CB-D642-9358-B540AEF6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0000">
            <a:off x="3359135" y="706253"/>
            <a:ext cx="5312914" cy="5484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58F3E8-1832-3949-AF4D-6C04E58E6CDD}"/>
              </a:ext>
            </a:extLst>
          </p:cNvPr>
          <p:cNvSpPr txBox="1"/>
          <p:nvPr/>
        </p:nvSpPr>
        <p:spPr>
          <a:xfrm>
            <a:off x="3964070" y="2614156"/>
            <a:ext cx="4263859" cy="1668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EB8E73"/>
                </a:solidFill>
                <a:latin typeface="Monopolix" panose="02000506000000020003" pitchFamily="2" charset="0"/>
                <a:ea typeface="NanumMyeongjo" panose="02020603020101020101" pitchFamily="18" charset="-127"/>
                <a:cs typeface="Hind Madurai Medium" panose="02000000000000000000" pitchFamily="2" charset="0"/>
              </a:rPr>
              <a:t>The Program Structure</a:t>
            </a:r>
          </a:p>
        </p:txBody>
      </p:sp>
    </p:spTree>
    <p:extLst>
      <p:ext uri="{BB962C8B-B14F-4D97-AF65-F5344CB8AC3E}">
        <p14:creationId xmlns:p14="http://schemas.microsoft.com/office/powerpoint/2010/main" val="6412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5C8BD"/>
      </a:accent1>
      <a:accent2>
        <a:srgbClr val="171717"/>
      </a:accent2>
      <a:accent3>
        <a:srgbClr val="D8D8D8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483</Words>
  <Application>Microsoft Office PowerPoint</Application>
  <PresentationFormat>Widescreen</PresentationFormat>
  <Paragraphs>112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Acumin Pro</vt:lpstr>
      <vt:lpstr>Acumin Variable Concept Light</vt:lpstr>
      <vt:lpstr>Acumin Variable Concept Medium</vt:lpstr>
      <vt:lpstr>Acumin Variable Concept Semibold</vt:lpstr>
      <vt:lpstr>Arial</vt:lpstr>
      <vt:lpstr>Calibri</vt:lpstr>
      <vt:lpstr>DM Sans</vt:lpstr>
      <vt:lpstr>Monopolix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Mosarraf</dc:creator>
  <cp:lastModifiedBy>Tarek EL Gammal</cp:lastModifiedBy>
  <cp:revision>1103</cp:revision>
  <dcterms:created xsi:type="dcterms:W3CDTF">2020-02-18T14:07:10Z</dcterms:created>
  <dcterms:modified xsi:type="dcterms:W3CDTF">2021-08-16T13:21:26Z</dcterms:modified>
</cp:coreProperties>
</file>